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6" r:id="rId5"/>
    <p:sldId id="268" r:id="rId6"/>
    <p:sldId id="269" r:id="rId7"/>
    <p:sldId id="266" r:id="rId8"/>
    <p:sldId id="259" r:id="rId9"/>
    <p:sldId id="264" r:id="rId10"/>
    <p:sldId id="265" r:id="rId11"/>
    <p:sldId id="277" r:id="rId12"/>
    <p:sldId id="267" r:id="rId13"/>
    <p:sldId id="260" r:id="rId14"/>
    <p:sldId id="270" r:id="rId15"/>
    <p:sldId id="271" r:id="rId16"/>
    <p:sldId id="272" r:id="rId17"/>
    <p:sldId id="273" r:id="rId18"/>
    <p:sldId id="274" r:id="rId19"/>
    <p:sldId id="275" r:id="rId20"/>
    <p:sldId id="26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68" autoAdjust="0"/>
  </p:normalViewPr>
  <p:slideViewPr>
    <p:cSldViewPr>
      <p:cViewPr>
        <p:scale>
          <a:sx n="77" d="100"/>
          <a:sy n="77" d="100"/>
        </p:scale>
        <p:origin x="-954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13.xml"/><Relationship Id="rId4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он главнCorelDRAW X4 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429684" cy="1470025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Коммуникации в менеджменте</a:t>
            </a: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pic>
        <p:nvPicPr>
          <p:cNvPr id="1028" name="Picture 4" descr="D:\клип арт\Современные технологии\01\1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85926"/>
            <a:ext cx="2857520" cy="3818499"/>
          </a:xfrm>
          <a:prstGeom prst="rect">
            <a:avLst/>
          </a:prstGeom>
          <a:noFill/>
        </p:spPr>
      </p:pic>
      <p:pic>
        <p:nvPicPr>
          <p:cNvPr id="1030" name="Picture 6" descr="D:\клип арт\Современные технологии\01\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6042" y="4797152"/>
            <a:ext cx="3057958" cy="206084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051720" y="1916832"/>
          <a:ext cx="6816080" cy="2592288"/>
        </p:xfrm>
        <a:graphic>
          <a:graphicData uri="http://schemas.openxmlformats.org/drawingml/2006/table">
            <a:tbl>
              <a:tblPr/>
              <a:tblGrid>
                <a:gridCol w="3310509"/>
                <a:gridCol w="3505571"/>
              </a:tblGrid>
              <a:tr h="25922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spc="-5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spc="-5" dirty="0">
                          <a:latin typeface="Times New Roman"/>
                          <a:ea typeface="Times New Roman"/>
                          <a:cs typeface="Times New Roman"/>
                        </a:rPr>
                        <a:t>…Умение общаться с людьми – такой же покупаемый за деньги товар, как сахар или кофе. И я готов платить за это умение больше, чем за какой-либо другой товар в этом мире.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spc="-5" dirty="0">
                          <a:latin typeface="Times New Roman"/>
                          <a:ea typeface="Times New Roman"/>
                          <a:cs typeface="Times New Roman"/>
                        </a:rPr>
                        <a:t>Дж. Рокфеллер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дминистратор\Рабочий стол\фон главнCorelDRAW X4 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9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Виды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  коммуникации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3714752"/>
            <a:ext cx="3571900" cy="9286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Межличностная </a:t>
            </a:r>
          </a:p>
          <a:p>
            <a:pPr algn="ctr"/>
            <a:r>
              <a:rPr lang="ru-RU" sz="2400" dirty="0" smtClean="0"/>
              <a:t>(между 2 людьми)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2285992"/>
            <a:ext cx="3571900" cy="10001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Внутренняя </a:t>
            </a:r>
          </a:p>
          <a:p>
            <a:pPr algn="ctr"/>
            <a:r>
              <a:rPr lang="ru-RU" sz="2400" dirty="0" smtClean="0"/>
              <a:t>( общение человека с самим собой)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5000636"/>
            <a:ext cx="3571900" cy="9286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 малых группах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(от 3 до 9 человек)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29190" y="2285992"/>
            <a:ext cx="3571900" cy="10001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Публичная </a:t>
            </a:r>
          </a:p>
          <a:p>
            <a:pPr algn="ctr"/>
            <a:r>
              <a:rPr lang="ru-RU" sz="2400" dirty="0" smtClean="0"/>
              <a:t>(от 10 до 100 человек)</a:t>
            </a:r>
            <a:endParaRPr lang="ru-RU" sz="2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29190" y="3714752"/>
            <a:ext cx="3571900" cy="9286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Организационная </a:t>
            </a:r>
          </a:p>
          <a:p>
            <a:pPr algn="ctr"/>
            <a:r>
              <a:rPr lang="ru-RU" sz="2400" dirty="0" smtClean="0"/>
              <a:t>(свыше 100 человек)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628" y="5000636"/>
            <a:ext cx="3571900" cy="9286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Межличностная </a:t>
            </a:r>
          </a:p>
          <a:p>
            <a:pPr algn="ctr"/>
            <a:r>
              <a:rPr lang="ru-RU" sz="2400" dirty="0" smtClean="0"/>
              <a:t>( охватывает большое количество людей)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9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Виды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  коммуникации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556792"/>
            <a:ext cx="3538736" cy="125273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Вербальные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коммуникации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8024" y="1628800"/>
            <a:ext cx="3816424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Невербальные коммуникации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3140968"/>
            <a:ext cx="3888432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Невербальная коммуникация – это общение, обмен информацией без помощи слов. Это жесты, мимика, различные сигнальные и знаковые </a:t>
            </a:r>
            <a:r>
              <a:rPr lang="ru-RU" b="1" dirty="0" smtClean="0"/>
              <a:t>системы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140968"/>
            <a:ext cx="360040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Вербальная коммуникация для человека является основным и универсальным способом общения. Любой другой способ взаимодействия может быть выражен средствами </a:t>
            </a:r>
            <a:r>
              <a:rPr lang="ru-RU" b="1" dirty="0" smtClean="0"/>
              <a:t>языка</a:t>
            </a:r>
            <a:endParaRPr lang="ru-RU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79712" y="2780928"/>
            <a:ext cx="50405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372200" y="2780928"/>
            <a:ext cx="50405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827584" y="404664"/>
            <a:ext cx="7488832" cy="5256584"/>
            <a:chOff x="2016" y="7488"/>
            <a:chExt cx="8064" cy="4464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2736" y="7488"/>
              <a:ext cx="6912" cy="86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latin typeface="Calibri" pitchFamily="34" charset="0"/>
                </a:rPr>
                <a:t>Коммуникационный процесс – это обмен информацией между двумя и более людьми. Главной задачей коммуникационного процесса является обеспечение понимания и правильного восприятия передаваемой информации</a:t>
              </a:r>
              <a:endPara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2016" y="8928"/>
              <a:ext cx="2304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Элементы коммуникационного процесса</a:t>
              </a:r>
              <a:endPara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5184" y="8928"/>
              <a:ext cx="226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Этапы коммуникационного процесса</a:t>
              </a:r>
              <a:endPara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8064" y="8928"/>
              <a:ext cx="2016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Обратная связь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и помехи</a:t>
              </a:r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2019" y="9936"/>
              <a:ext cx="2160" cy="1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" tIns="10800" rIns="36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отправитель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сообщение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канал, средство  передачи информации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получатель</a:t>
              </a:r>
              <a:endPara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5184" y="9936"/>
              <a:ext cx="2160" cy="18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зарождение идеи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кодирование и выбор средства передачи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передача сообщения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декодирование</a:t>
              </a:r>
              <a:endPara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8064" y="9936"/>
              <a:ext cx="2016" cy="201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" tIns="0" rIns="3600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обратная связь – зависимость между результатом и действием вызывающим этот результат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помехи (шум) – то, что искажает смысл информации</a:t>
              </a:r>
              <a:endPara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8" name="AutoShape 10"/>
            <p:cNvSpPr>
              <a:spLocks noChangeArrowheads="1"/>
            </p:cNvSpPr>
            <p:nvPr/>
          </p:nvSpPr>
          <p:spPr bwMode="auto">
            <a:xfrm>
              <a:off x="3312" y="8496"/>
              <a:ext cx="281" cy="288"/>
            </a:xfrm>
            <a:prstGeom prst="upDownArrow">
              <a:avLst>
                <a:gd name="adj1" fmla="val 50000"/>
                <a:gd name="adj2" fmla="val 2049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9" name="AutoShape 11"/>
            <p:cNvSpPr>
              <a:spLocks noChangeArrowheads="1"/>
            </p:cNvSpPr>
            <p:nvPr/>
          </p:nvSpPr>
          <p:spPr bwMode="auto">
            <a:xfrm>
              <a:off x="6048" y="8496"/>
              <a:ext cx="281" cy="288"/>
            </a:xfrm>
            <a:prstGeom prst="upDownArrow">
              <a:avLst>
                <a:gd name="adj1" fmla="val 50000"/>
                <a:gd name="adj2" fmla="val 2049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0" name="AutoShape 12"/>
            <p:cNvSpPr>
              <a:spLocks noChangeArrowheads="1"/>
            </p:cNvSpPr>
            <p:nvPr/>
          </p:nvSpPr>
          <p:spPr bwMode="auto">
            <a:xfrm>
              <a:off x="8784" y="8496"/>
              <a:ext cx="281" cy="288"/>
            </a:xfrm>
            <a:prstGeom prst="upDownArrow">
              <a:avLst>
                <a:gd name="adj1" fmla="val 50000"/>
                <a:gd name="adj2" fmla="val 2049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3168" y="9648"/>
              <a:ext cx="35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2" y="132"/>
                </a:cxn>
                <a:cxn ang="0">
                  <a:pos x="1" y="288"/>
                </a:cxn>
              </a:cxnLst>
              <a:rect l="0" t="0" r="r" b="b"/>
              <a:pathLst>
                <a:path w="352" h="288">
                  <a:moveTo>
                    <a:pt x="0" y="0"/>
                  </a:moveTo>
                  <a:lnTo>
                    <a:pt x="352" y="132"/>
                  </a:lnTo>
                  <a:lnTo>
                    <a:pt x="1" y="28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6192" y="9648"/>
              <a:ext cx="368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8" y="112"/>
                </a:cxn>
                <a:cxn ang="0">
                  <a:pos x="1" y="288"/>
                </a:cxn>
              </a:cxnLst>
              <a:rect l="0" t="0" r="r" b="b"/>
              <a:pathLst>
                <a:path w="368" h="288">
                  <a:moveTo>
                    <a:pt x="0" y="0"/>
                  </a:moveTo>
                  <a:lnTo>
                    <a:pt x="368" y="112"/>
                  </a:lnTo>
                  <a:lnTo>
                    <a:pt x="1" y="28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9072" y="9504"/>
              <a:ext cx="248" cy="4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8" y="196"/>
                </a:cxn>
                <a:cxn ang="0">
                  <a:pos x="1" y="432"/>
                </a:cxn>
              </a:cxnLst>
              <a:rect l="0" t="0" r="r" b="b"/>
              <a:pathLst>
                <a:path w="248" h="432">
                  <a:moveTo>
                    <a:pt x="0" y="0"/>
                  </a:moveTo>
                  <a:lnTo>
                    <a:pt x="248" y="196"/>
                  </a:lnTo>
                  <a:lnTo>
                    <a:pt x="1" y="43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695040" y="5947048"/>
            <a:ext cx="7753919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Этапы и элементы коммуникационного процесса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Рабочий стол\фон главнCorelDRAW X4 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06" y="5714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Impact" pitchFamily="34" charset="0"/>
              </a:rPr>
              <a:t>Модель процесса коммуникации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2571744"/>
            <a:ext cx="2071702" cy="100013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отправитель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44" y="1571612"/>
            <a:ext cx="1571636" cy="714380"/>
          </a:xfrm>
          <a:prstGeom prst="ellipse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coolSlant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7158" y="164305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мысль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6200000" flipH="1">
            <a:off x="964381" y="2393149"/>
            <a:ext cx="285752" cy="7143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3428992" y="2071678"/>
            <a:ext cx="2214578" cy="100013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кодирование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6572264" y="2643182"/>
            <a:ext cx="2071702" cy="105408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сообщение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Содержимое 13"/>
          <p:cNvSpPr txBox="1">
            <a:spLocks/>
          </p:cNvSpPr>
          <p:nvPr/>
        </p:nvSpPr>
        <p:spPr>
          <a:xfrm>
            <a:off x="6572264" y="4518051"/>
            <a:ext cx="2071702" cy="105408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solidFill>
              <a:schemeClr val="accent2">
                <a:lumMod val="75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канал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13"/>
          <p:cNvSpPr txBox="1">
            <a:spLocks/>
          </p:cNvSpPr>
          <p:nvPr/>
        </p:nvSpPr>
        <p:spPr>
          <a:xfrm>
            <a:off x="3357554" y="5286388"/>
            <a:ext cx="2500330" cy="105408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solidFill>
              <a:schemeClr val="accent2">
                <a:lumMod val="75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декодирование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одержимое 13"/>
          <p:cNvSpPr txBox="1">
            <a:spLocks/>
          </p:cNvSpPr>
          <p:nvPr/>
        </p:nvSpPr>
        <p:spPr>
          <a:xfrm>
            <a:off x="428596" y="4500570"/>
            <a:ext cx="2071702" cy="105408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solidFill>
              <a:schemeClr val="accent2">
                <a:lumMod val="75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получатель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" name="Прямая со стрелкой 18"/>
          <p:cNvCxnSpPr>
            <a:stCxn id="7" idx="3"/>
            <a:endCxn id="13" idx="1"/>
          </p:cNvCxnSpPr>
          <p:nvPr/>
        </p:nvCxnSpPr>
        <p:spPr>
          <a:xfrm flipV="1">
            <a:off x="2500298" y="2571744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3" idx="3"/>
            <a:endCxn id="14" idx="1"/>
          </p:cNvCxnSpPr>
          <p:nvPr/>
        </p:nvCxnSpPr>
        <p:spPr>
          <a:xfrm>
            <a:off x="5643570" y="2571744"/>
            <a:ext cx="928694" cy="5984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4" idx="2"/>
            <a:endCxn id="15" idx="0"/>
          </p:cNvCxnSpPr>
          <p:nvPr/>
        </p:nvCxnSpPr>
        <p:spPr>
          <a:xfrm rot="5400000">
            <a:off x="7197725" y="4107661"/>
            <a:ext cx="8207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5" idx="1"/>
            <a:endCxn id="16" idx="3"/>
          </p:cNvCxnSpPr>
          <p:nvPr/>
        </p:nvCxnSpPr>
        <p:spPr>
          <a:xfrm rot="10800000" flipV="1">
            <a:off x="5857884" y="5045095"/>
            <a:ext cx="714380" cy="7683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6" idx="1"/>
            <a:endCxn id="17" idx="3"/>
          </p:cNvCxnSpPr>
          <p:nvPr/>
        </p:nvCxnSpPr>
        <p:spPr>
          <a:xfrm rot="10800000">
            <a:off x="2500298" y="5027615"/>
            <a:ext cx="857256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7" idx="2"/>
            <a:endCxn id="17" idx="0"/>
          </p:cNvCxnSpPr>
          <p:nvPr/>
        </p:nvCxnSpPr>
        <p:spPr>
          <a:xfrm rot="5400000">
            <a:off x="1000100" y="4036223"/>
            <a:ext cx="92869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1406" y="3500438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обратная   связь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2" name="Скругленная соединительная линия 41"/>
          <p:cNvCxnSpPr/>
          <p:nvPr/>
        </p:nvCxnSpPr>
        <p:spPr>
          <a:xfrm rot="16200000" flipH="1">
            <a:off x="2678893" y="2678902"/>
            <a:ext cx="642942" cy="285752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кругленная соединительная линия 44"/>
          <p:cNvCxnSpPr/>
          <p:nvPr/>
        </p:nvCxnSpPr>
        <p:spPr>
          <a:xfrm rot="5400000">
            <a:off x="5822165" y="2678901"/>
            <a:ext cx="571504" cy="35719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45"/>
          <p:cNvCxnSpPr/>
          <p:nvPr/>
        </p:nvCxnSpPr>
        <p:spPr>
          <a:xfrm rot="16200000" flipH="1">
            <a:off x="2750331" y="2607464"/>
            <a:ext cx="642942" cy="285752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Скругленная соединительная линия 46"/>
          <p:cNvCxnSpPr/>
          <p:nvPr/>
        </p:nvCxnSpPr>
        <p:spPr>
          <a:xfrm rot="5400000">
            <a:off x="5893603" y="2750339"/>
            <a:ext cx="571504" cy="35719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Скругленная соединительная линия 47"/>
          <p:cNvCxnSpPr/>
          <p:nvPr/>
        </p:nvCxnSpPr>
        <p:spPr>
          <a:xfrm rot="16200000" flipH="1">
            <a:off x="5965041" y="5250669"/>
            <a:ext cx="642942" cy="285752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кругленная соединительная линия 50"/>
          <p:cNvCxnSpPr/>
          <p:nvPr/>
        </p:nvCxnSpPr>
        <p:spPr>
          <a:xfrm rot="16200000" flipH="1">
            <a:off x="5893603" y="5322108"/>
            <a:ext cx="642942" cy="285752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Скругленная соединительная линия 51"/>
          <p:cNvCxnSpPr/>
          <p:nvPr/>
        </p:nvCxnSpPr>
        <p:spPr>
          <a:xfrm rot="5400000">
            <a:off x="2750331" y="5322107"/>
            <a:ext cx="571504" cy="35719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Скругленная соединительная линия 52"/>
          <p:cNvCxnSpPr/>
          <p:nvPr/>
        </p:nvCxnSpPr>
        <p:spPr>
          <a:xfrm rot="5400000">
            <a:off x="2678893" y="5250669"/>
            <a:ext cx="571504" cy="35719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Скругленная соединительная линия 55"/>
          <p:cNvCxnSpPr/>
          <p:nvPr/>
        </p:nvCxnSpPr>
        <p:spPr>
          <a:xfrm rot="5400000">
            <a:off x="6679421" y="6036487"/>
            <a:ext cx="571504" cy="35719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Скругленная соединительная линия 56"/>
          <p:cNvCxnSpPr/>
          <p:nvPr/>
        </p:nvCxnSpPr>
        <p:spPr>
          <a:xfrm rot="5400000">
            <a:off x="6822297" y="6036487"/>
            <a:ext cx="571504" cy="35719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Скругленная соединительная линия 57"/>
          <p:cNvCxnSpPr/>
          <p:nvPr/>
        </p:nvCxnSpPr>
        <p:spPr>
          <a:xfrm rot="10800000" flipV="1">
            <a:off x="7286644" y="3786190"/>
            <a:ext cx="714380" cy="35719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Скругленная соединительная линия 62"/>
          <p:cNvCxnSpPr/>
          <p:nvPr/>
        </p:nvCxnSpPr>
        <p:spPr>
          <a:xfrm rot="10800000" flipV="1">
            <a:off x="7286645" y="3938590"/>
            <a:ext cx="714380" cy="35719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Скругленная соединительная линия 63"/>
          <p:cNvCxnSpPr/>
          <p:nvPr/>
        </p:nvCxnSpPr>
        <p:spPr>
          <a:xfrm rot="10800000" flipV="1">
            <a:off x="1071538" y="3938590"/>
            <a:ext cx="714380" cy="35719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Скругленная соединительная линия 64"/>
          <p:cNvCxnSpPr/>
          <p:nvPr/>
        </p:nvCxnSpPr>
        <p:spPr>
          <a:xfrm rot="10800000" flipV="1">
            <a:off x="1142976" y="4000504"/>
            <a:ext cx="714380" cy="35719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143768" y="6000768"/>
            <a:ext cx="20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шумы и помехи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5" grpId="0" animBg="1"/>
      <p:bldP spid="6" grpId="0"/>
      <p:bldP spid="13" grpId="0" animBg="1"/>
      <p:bldP spid="14" grpId="0" uiExpand="1" build="p" animBg="1"/>
      <p:bldP spid="15" grpId="0" animBg="1"/>
      <p:bldP spid="16" grpId="0" animBg="1"/>
      <p:bldP spid="17" grpId="0" animBg="1"/>
      <p:bldP spid="32" grpId="0"/>
      <p:bldP spid="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Коммуникационные сети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Коммуникационная сеть – это соединение определённым образом участвующих в коммуникационном процессе индивидов с помощью коммуникационных потоков.</a:t>
            </a:r>
          </a:p>
          <a:p>
            <a:r>
              <a:rPr lang="ru-RU" dirty="0" smtClean="0"/>
              <a:t>На практике выделяют три типа коммуникационных сетей: </a:t>
            </a:r>
            <a:r>
              <a:rPr lang="ru-RU" b="1" dirty="0" smtClean="0"/>
              <a:t>открытые, закрытые и </a:t>
            </a:r>
            <a:r>
              <a:rPr lang="ru-RU" b="1" dirty="0" smtClean="0"/>
              <a:t>комбинированные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Group 1"/>
          <p:cNvGrpSpPr>
            <a:grpSpLocks/>
          </p:cNvGrpSpPr>
          <p:nvPr/>
        </p:nvGrpSpPr>
        <p:grpSpPr bwMode="auto">
          <a:xfrm>
            <a:off x="899592" y="3789040"/>
            <a:ext cx="7632848" cy="2160240"/>
            <a:chOff x="2427" y="4079"/>
            <a:chExt cx="6777" cy="1371"/>
          </a:xfrm>
        </p:grpSpPr>
        <p:sp>
          <p:nvSpPr>
            <p:cNvPr id="25609" name="Line 9"/>
            <p:cNvSpPr>
              <a:spLocks noChangeShapeType="1"/>
            </p:cNvSpPr>
            <p:nvPr/>
          </p:nvSpPr>
          <p:spPr bwMode="auto">
            <a:xfrm>
              <a:off x="2643" y="4457"/>
              <a:ext cx="621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608" name="Line 8"/>
            <p:cNvSpPr>
              <a:spLocks noChangeShapeType="1"/>
            </p:cNvSpPr>
            <p:nvPr/>
          </p:nvSpPr>
          <p:spPr bwMode="auto">
            <a:xfrm flipH="1">
              <a:off x="8997" y="4823"/>
              <a:ext cx="6" cy="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607" name="Line 7"/>
            <p:cNvSpPr>
              <a:spLocks noChangeShapeType="1"/>
            </p:cNvSpPr>
            <p:nvPr/>
          </p:nvSpPr>
          <p:spPr bwMode="auto">
            <a:xfrm>
              <a:off x="2613" y="4655"/>
              <a:ext cx="0" cy="4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606" name="Text Box 6"/>
            <p:cNvSpPr txBox="1">
              <a:spLocks noChangeArrowheads="1"/>
            </p:cNvSpPr>
            <p:nvPr/>
          </p:nvSpPr>
          <p:spPr bwMode="auto">
            <a:xfrm>
              <a:off x="2427" y="5075"/>
              <a:ext cx="363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D</a:t>
              </a:r>
              <a:endPara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605" name="Text Box 5"/>
            <p:cNvSpPr txBox="1">
              <a:spLocks noChangeArrowheads="1"/>
            </p:cNvSpPr>
            <p:nvPr/>
          </p:nvSpPr>
          <p:spPr bwMode="auto">
            <a:xfrm>
              <a:off x="2427" y="4451"/>
              <a:ext cx="639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В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604" name="Text Box 4"/>
            <p:cNvSpPr txBox="1">
              <a:spLocks noChangeArrowheads="1"/>
            </p:cNvSpPr>
            <p:nvPr/>
          </p:nvSpPr>
          <p:spPr bwMode="auto">
            <a:xfrm>
              <a:off x="8817" y="5087"/>
              <a:ext cx="363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E</a:t>
              </a:r>
              <a:endPara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603" name="Text Box 3"/>
            <p:cNvSpPr txBox="1">
              <a:spLocks noChangeArrowheads="1"/>
            </p:cNvSpPr>
            <p:nvPr/>
          </p:nvSpPr>
          <p:spPr bwMode="auto">
            <a:xfrm>
              <a:off x="8565" y="4457"/>
              <a:ext cx="639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C</a:t>
              </a:r>
              <a:endPara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602" name="Text Box 2"/>
            <p:cNvSpPr txBox="1">
              <a:spLocks noChangeArrowheads="1"/>
            </p:cNvSpPr>
            <p:nvPr/>
          </p:nvSpPr>
          <p:spPr bwMode="auto">
            <a:xfrm>
              <a:off x="5112" y="4079"/>
              <a:ext cx="1087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A</a:t>
              </a:r>
              <a:endPara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5610" name="Group 10"/>
          <p:cNvGrpSpPr>
            <a:grpSpLocks/>
          </p:cNvGrpSpPr>
          <p:nvPr/>
        </p:nvGrpSpPr>
        <p:grpSpPr bwMode="auto">
          <a:xfrm>
            <a:off x="612025" y="1914579"/>
            <a:ext cx="7920415" cy="1370402"/>
            <a:chOff x="2149" y="3083"/>
            <a:chExt cx="7109" cy="252"/>
          </a:xfrm>
        </p:grpSpPr>
        <p:sp>
          <p:nvSpPr>
            <p:cNvPr id="25614" name="Line 14"/>
            <p:cNvSpPr>
              <a:spLocks noChangeShapeType="1"/>
            </p:cNvSpPr>
            <p:nvPr/>
          </p:nvSpPr>
          <p:spPr bwMode="auto">
            <a:xfrm flipV="1">
              <a:off x="2989" y="3203"/>
              <a:ext cx="581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613" name="Text Box 13"/>
            <p:cNvSpPr txBox="1">
              <a:spLocks noChangeArrowheads="1"/>
            </p:cNvSpPr>
            <p:nvPr/>
          </p:nvSpPr>
          <p:spPr bwMode="auto">
            <a:xfrm>
              <a:off x="2149" y="3097"/>
              <a:ext cx="1228" cy="2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В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612" name="Text Box 12"/>
            <p:cNvSpPr txBox="1">
              <a:spLocks noChangeArrowheads="1"/>
            </p:cNvSpPr>
            <p:nvPr/>
          </p:nvSpPr>
          <p:spPr bwMode="auto">
            <a:xfrm>
              <a:off x="8159" y="3083"/>
              <a:ext cx="1099" cy="2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С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611" name="Text Box 11"/>
            <p:cNvSpPr txBox="1">
              <a:spLocks noChangeArrowheads="1"/>
            </p:cNvSpPr>
            <p:nvPr/>
          </p:nvSpPr>
          <p:spPr bwMode="auto">
            <a:xfrm>
              <a:off x="5057" y="3083"/>
              <a:ext cx="1228" cy="2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А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539552" y="188640"/>
            <a:ext cx="79208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ko-KR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</a:rPr>
              <a:t>Открытые коммуникационные сети</a:t>
            </a:r>
            <a:endParaRPr kumimoji="0" lang="ru-RU" altLang="ko-KR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3770218" y="3416315"/>
            <a:ext cx="19625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Сеть типа «змея»</a:t>
            </a:r>
            <a:endParaRPr kumimoji="0" lang="ru-RU" altLang="ko-KR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07904" y="5949280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Сеть типа «тент»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55576" y="404664"/>
            <a:ext cx="77015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Закрытые коммуникационные сети</a:t>
            </a:r>
            <a:endParaRPr kumimoji="0" lang="ru-RU" altLang="ko-KR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755576" y="1628800"/>
            <a:ext cx="6984776" cy="3096344"/>
            <a:chOff x="2847" y="6527"/>
            <a:chExt cx="6447" cy="1095"/>
          </a:xfrm>
        </p:grpSpPr>
        <p:sp>
          <p:nvSpPr>
            <p:cNvPr id="29699" name="Line 3"/>
            <p:cNvSpPr>
              <a:spLocks noChangeShapeType="1"/>
            </p:cNvSpPr>
            <p:nvPr/>
          </p:nvSpPr>
          <p:spPr bwMode="auto">
            <a:xfrm flipH="1">
              <a:off x="9111" y="6659"/>
              <a:ext cx="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700" name="Line 4"/>
            <p:cNvSpPr>
              <a:spLocks noChangeShapeType="1"/>
            </p:cNvSpPr>
            <p:nvPr/>
          </p:nvSpPr>
          <p:spPr bwMode="auto">
            <a:xfrm flipH="1">
              <a:off x="3057" y="6827"/>
              <a:ext cx="3" cy="7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701" name="Line 5"/>
            <p:cNvSpPr>
              <a:spLocks noChangeShapeType="1"/>
            </p:cNvSpPr>
            <p:nvPr/>
          </p:nvSpPr>
          <p:spPr bwMode="auto">
            <a:xfrm>
              <a:off x="3267" y="7469"/>
              <a:ext cx="566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702" name="Line 6"/>
            <p:cNvSpPr>
              <a:spLocks noChangeShapeType="1"/>
            </p:cNvSpPr>
            <p:nvPr/>
          </p:nvSpPr>
          <p:spPr bwMode="auto">
            <a:xfrm>
              <a:off x="3243" y="6743"/>
              <a:ext cx="566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703" name="Text Box 7"/>
            <p:cNvSpPr txBox="1">
              <a:spLocks noChangeArrowheads="1"/>
            </p:cNvSpPr>
            <p:nvPr/>
          </p:nvSpPr>
          <p:spPr bwMode="auto">
            <a:xfrm>
              <a:off x="2859" y="6527"/>
              <a:ext cx="852" cy="3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А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9704" name="Text Box 8"/>
            <p:cNvSpPr txBox="1">
              <a:spLocks noChangeArrowheads="1"/>
            </p:cNvSpPr>
            <p:nvPr/>
          </p:nvSpPr>
          <p:spPr bwMode="auto">
            <a:xfrm>
              <a:off x="2847" y="7271"/>
              <a:ext cx="864" cy="3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С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9705" name="Text Box 9"/>
            <p:cNvSpPr txBox="1">
              <a:spLocks noChangeArrowheads="1"/>
            </p:cNvSpPr>
            <p:nvPr/>
          </p:nvSpPr>
          <p:spPr bwMode="auto">
            <a:xfrm>
              <a:off x="8430" y="7247"/>
              <a:ext cx="858" cy="3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D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9706" name="Text Box 10"/>
            <p:cNvSpPr txBox="1">
              <a:spLocks noChangeArrowheads="1"/>
            </p:cNvSpPr>
            <p:nvPr/>
          </p:nvSpPr>
          <p:spPr bwMode="auto">
            <a:xfrm>
              <a:off x="8430" y="6527"/>
              <a:ext cx="864" cy="3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В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</p:grp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2764229" y="5279232"/>
            <a:ext cx="36155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Сеть типа «круг»</a:t>
            </a:r>
            <a:endParaRPr kumimoji="0" lang="ru-RU" altLang="ko-KR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ko-KR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1404" y="476672"/>
            <a:ext cx="919591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Комбинированные коммуникационные сети</a:t>
            </a:r>
            <a:endParaRPr kumimoji="0" lang="ru-RU" altLang="ko-KR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971600" y="1556792"/>
            <a:ext cx="7273360" cy="3312368"/>
            <a:chOff x="2781" y="9059"/>
            <a:chExt cx="6792" cy="1311"/>
          </a:xfrm>
        </p:grpSpPr>
        <p:sp>
          <p:nvSpPr>
            <p:cNvPr id="30723" name="Line 3"/>
            <p:cNvSpPr>
              <a:spLocks noChangeShapeType="1"/>
            </p:cNvSpPr>
            <p:nvPr/>
          </p:nvSpPr>
          <p:spPr bwMode="auto">
            <a:xfrm>
              <a:off x="9255" y="9569"/>
              <a:ext cx="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24" name="Line 4"/>
            <p:cNvSpPr>
              <a:spLocks noChangeShapeType="1"/>
            </p:cNvSpPr>
            <p:nvPr/>
          </p:nvSpPr>
          <p:spPr bwMode="auto">
            <a:xfrm>
              <a:off x="3009" y="9611"/>
              <a:ext cx="0" cy="6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25" name="Text Box 5"/>
            <p:cNvSpPr txBox="1">
              <a:spLocks noChangeArrowheads="1"/>
            </p:cNvSpPr>
            <p:nvPr/>
          </p:nvSpPr>
          <p:spPr bwMode="auto">
            <a:xfrm>
              <a:off x="5605" y="9059"/>
              <a:ext cx="941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А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30726" name="Text Box 6"/>
            <p:cNvSpPr txBox="1">
              <a:spLocks noChangeArrowheads="1"/>
            </p:cNvSpPr>
            <p:nvPr/>
          </p:nvSpPr>
          <p:spPr bwMode="auto">
            <a:xfrm>
              <a:off x="2781" y="9259"/>
              <a:ext cx="777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С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30727" name="Text Box 7"/>
            <p:cNvSpPr txBox="1">
              <a:spLocks noChangeArrowheads="1"/>
            </p:cNvSpPr>
            <p:nvPr/>
          </p:nvSpPr>
          <p:spPr bwMode="auto">
            <a:xfrm>
              <a:off x="5538" y="9905"/>
              <a:ext cx="1076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В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30728" name="Text Box 8"/>
            <p:cNvSpPr txBox="1">
              <a:spLocks noChangeArrowheads="1"/>
            </p:cNvSpPr>
            <p:nvPr/>
          </p:nvSpPr>
          <p:spPr bwMode="auto">
            <a:xfrm>
              <a:off x="2781" y="10007"/>
              <a:ext cx="807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D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30729" name="Text Box 9"/>
            <p:cNvSpPr txBox="1">
              <a:spLocks noChangeArrowheads="1"/>
            </p:cNvSpPr>
            <p:nvPr/>
          </p:nvSpPr>
          <p:spPr bwMode="auto">
            <a:xfrm>
              <a:off x="8766" y="9215"/>
              <a:ext cx="807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E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30730" name="Text Box 10"/>
            <p:cNvSpPr txBox="1">
              <a:spLocks noChangeArrowheads="1"/>
            </p:cNvSpPr>
            <p:nvPr/>
          </p:nvSpPr>
          <p:spPr bwMode="auto">
            <a:xfrm>
              <a:off x="8698" y="9917"/>
              <a:ext cx="874" cy="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30731" name="Line 11"/>
            <p:cNvSpPr>
              <a:spLocks noChangeShapeType="1"/>
            </p:cNvSpPr>
            <p:nvPr/>
          </p:nvSpPr>
          <p:spPr bwMode="auto">
            <a:xfrm flipV="1">
              <a:off x="3588" y="9430"/>
              <a:ext cx="517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2242324" y="5566683"/>
            <a:ext cx="46593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Сеть типа «палатка»</a:t>
            </a:r>
            <a:endParaRPr kumimoji="0" lang="ru-RU" altLang="ko-KR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 noChangeAspect="1"/>
          </p:cNvGrpSpPr>
          <p:nvPr/>
        </p:nvGrpSpPr>
        <p:grpSpPr bwMode="auto">
          <a:xfrm>
            <a:off x="539552" y="404664"/>
            <a:ext cx="8064896" cy="5688632"/>
            <a:chOff x="2689" y="2306"/>
            <a:chExt cx="6656" cy="4185"/>
          </a:xfrm>
        </p:grpSpPr>
        <p:sp>
          <p:nvSpPr>
            <p:cNvPr id="31747" name="AutoShape 3"/>
            <p:cNvSpPr>
              <a:spLocks noChangeAspect="1" noChangeArrowheads="1"/>
            </p:cNvSpPr>
            <p:nvPr/>
          </p:nvSpPr>
          <p:spPr bwMode="auto">
            <a:xfrm>
              <a:off x="2689" y="2306"/>
              <a:ext cx="6656" cy="4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48" name="Text Box 4"/>
            <p:cNvSpPr txBox="1">
              <a:spLocks noChangeArrowheads="1"/>
            </p:cNvSpPr>
            <p:nvPr/>
          </p:nvSpPr>
          <p:spPr bwMode="auto">
            <a:xfrm>
              <a:off x="2824" y="3251"/>
              <a:ext cx="2038" cy="6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Основные причины возникновения коммуникационных проблем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749" name="Text Box 5"/>
            <p:cNvSpPr txBox="1">
              <a:spLocks noChangeArrowheads="1"/>
            </p:cNvSpPr>
            <p:nvPr/>
          </p:nvSpPr>
          <p:spPr bwMode="auto">
            <a:xfrm>
              <a:off x="5270" y="3251"/>
              <a:ext cx="1630" cy="6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Последствия плохой коммуникации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750" name="Text Box 6"/>
            <p:cNvSpPr txBox="1">
              <a:spLocks noChangeArrowheads="1"/>
            </p:cNvSpPr>
            <p:nvPr/>
          </p:nvSpPr>
          <p:spPr bwMode="auto">
            <a:xfrm>
              <a:off x="7307" y="3251"/>
              <a:ext cx="1902" cy="6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Причины искажения смысла сообщений внутри организации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751" name="Text Box 7"/>
            <p:cNvSpPr txBox="1">
              <a:spLocks noChangeArrowheads="1"/>
            </p:cNvSpPr>
            <p:nvPr/>
          </p:nvSpPr>
          <p:spPr bwMode="auto">
            <a:xfrm>
              <a:off x="2824" y="4196"/>
              <a:ext cx="2038" cy="14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</a:t>
              </a:r>
              <a:r>
                <a:rPr kumimoji="0" lang="ru-RU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неинформирование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 членами коллектива других сотрудников о своих основных достижениях;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слабая мотивация;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неудовлетворительный моральный климат;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беспечность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/>
          </p:nvSpPr>
          <p:spPr bwMode="auto">
            <a:xfrm>
              <a:off x="5270" y="4196"/>
              <a:ext cx="1817" cy="14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нечеткость целей;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плохой контроль;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недостаточная координация;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неудовлетворительный ход выполнения работ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/>
          </p:nvSpPr>
          <p:spPr bwMode="auto">
            <a:xfrm>
              <a:off x="7307" y="4196"/>
              <a:ext cx="1902" cy="22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непреднамеренные искажения (вследствие трудностей в межличностных контактах);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сознательное искажение в личных целях;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фильтрация;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желание получить одобрение руководства;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 неудовлетворительная структура организации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754" name="AutoShape 10"/>
            <p:cNvSpPr>
              <a:spLocks noChangeArrowheads="1"/>
            </p:cNvSpPr>
            <p:nvPr/>
          </p:nvSpPr>
          <p:spPr bwMode="auto">
            <a:xfrm>
              <a:off x="3912" y="2981"/>
              <a:ext cx="135" cy="230"/>
            </a:xfrm>
            <a:prstGeom prst="upDownArrow">
              <a:avLst>
                <a:gd name="adj1" fmla="val 50000"/>
                <a:gd name="adj2" fmla="val 3407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55" name="Rectangle 11"/>
            <p:cNvSpPr>
              <a:spLocks noChangeArrowheads="1"/>
            </p:cNvSpPr>
            <p:nvPr/>
          </p:nvSpPr>
          <p:spPr bwMode="auto">
            <a:xfrm>
              <a:off x="3660" y="2452"/>
              <a:ext cx="5298" cy="5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Трудности в развитии коммуникаций в современной фирме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756" name="AutoShape 12"/>
            <p:cNvSpPr>
              <a:spLocks noChangeArrowheads="1"/>
            </p:cNvSpPr>
            <p:nvPr/>
          </p:nvSpPr>
          <p:spPr bwMode="auto">
            <a:xfrm>
              <a:off x="5949" y="2981"/>
              <a:ext cx="136" cy="230"/>
            </a:xfrm>
            <a:prstGeom prst="upDownArrow">
              <a:avLst>
                <a:gd name="adj1" fmla="val 50000"/>
                <a:gd name="adj2" fmla="val 3382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57" name="AutoShape 13"/>
            <p:cNvSpPr>
              <a:spLocks noChangeArrowheads="1"/>
            </p:cNvSpPr>
            <p:nvPr/>
          </p:nvSpPr>
          <p:spPr bwMode="auto">
            <a:xfrm>
              <a:off x="8258" y="2981"/>
              <a:ext cx="136" cy="230"/>
            </a:xfrm>
            <a:prstGeom prst="upDownArrow">
              <a:avLst>
                <a:gd name="adj1" fmla="val 50000"/>
                <a:gd name="adj2" fmla="val 3382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58" name="AutoShape 14"/>
            <p:cNvSpPr>
              <a:spLocks noChangeArrowheads="1"/>
            </p:cNvSpPr>
            <p:nvPr/>
          </p:nvSpPr>
          <p:spPr bwMode="auto">
            <a:xfrm flipH="1">
              <a:off x="3911" y="3926"/>
              <a:ext cx="136" cy="230"/>
            </a:xfrm>
            <a:prstGeom prst="downArrow">
              <a:avLst>
                <a:gd name="adj1" fmla="val 50000"/>
                <a:gd name="adj2" fmla="val 4227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59" name="AutoShape 15"/>
            <p:cNvSpPr>
              <a:spLocks noChangeArrowheads="1"/>
            </p:cNvSpPr>
            <p:nvPr/>
          </p:nvSpPr>
          <p:spPr bwMode="auto">
            <a:xfrm>
              <a:off x="5949" y="3926"/>
              <a:ext cx="136" cy="230"/>
            </a:xfrm>
            <a:prstGeom prst="downArrow">
              <a:avLst>
                <a:gd name="adj1" fmla="val 50000"/>
                <a:gd name="adj2" fmla="val 4227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60" name="AutoShape 16"/>
            <p:cNvSpPr>
              <a:spLocks noChangeArrowheads="1"/>
            </p:cNvSpPr>
            <p:nvPr/>
          </p:nvSpPr>
          <p:spPr bwMode="auto">
            <a:xfrm>
              <a:off x="8258" y="3926"/>
              <a:ext cx="136" cy="230"/>
            </a:xfrm>
            <a:prstGeom prst="downArrow">
              <a:avLst>
                <a:gd name="adj1" fmla="val 50000"/>
                <a:gd name="adj2" fmla="val 4227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1979712" y="6237312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Преграды на пути организационных коммуникаций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 noChangeAspect="1"/>
          </p:cNvGrpSpPr>
          <p:nvPr/>
        </p:nvGrpSpPr>
        <p:grpSpPr bwMode="auto">
          <a:xfrm>
            <a:off x="720725" y="720724"/>
            <a:ext cx="7739707" cy="5012532"/>
            <a:chOff x="2359" y="5385"/>
            <a:chExt cx="7200" cy="2041"/>
          </a:xfrm>
        </p:grpSpPr>
        <p:sp>
          <p:nvSpPr>
            <p:cNvPr id="32771" name="AutoShape 3"/>
            <p:cNvSpPr>
              <a:spLocks noChangeAspect="1" noChangeArrowheads="1"/>
            </p:cNvSpPr>
            <p:nvPr/>
          </p:nvSpPr>
          <p:spPr bwMode="auto">
            <a:xfrm>
              <a:off x="2359" y="5385"/>
              <a:ext cx="7200" cy="2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32772" name="Group 4"/>
            <p:cNvGrpSpPr>
              <a:grpSpLocks/>
            </p:cNvGrpSpPr>
            <p:nvPr/>
          </p:nvGrpSpPr>
          <p:grpSpPr bwMode="auto">
            <a:xfrm>
              <a:off x="2726" y="5579"/>
              <a:ext cx="6766" cy="1847"/>
              <a:chOff x="2726" y="5579"/>
              <a:chExt cx="6766" cy="1847"/>
            </a:xfrm>
          </p:grpSpPr>
          <p:sp>
            <p:nvSpPr>
              <p:cNvPr id="32773" name="Line 5"/>
              <p:cNvSpPr>
                <a:spLocks noChangeShapeType="1"/>
              </p:cNvSpPr>
              <p:nvPr/>
            </p:nvSpPr>
            <p:spPr bwMode="auto">
              <a:xfrm flipV="1">
                <a:off x="4435" y="6663"/>
                <a:ext cx="390" cy="14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774" name="Line 6"/>
              <p:cNvSpPr>
                <a:spLocks noChangeShapeType="1"/>
              </p:cNvSpPr>
              <p:nvPr/>
            </p:nvSpPr>
            <p:spPr bwMode="auto">
              <a:xfrm flipH="1">
                <a:off x="7169" y="6161"/>
                <a:ext cx="615" cy="2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775" name="Line 7"/>
              <p:cNvSpPr>
                <a:spLocks noChangeShapeType="1"/>
              </p:cNvSpPr>
              <p:nvPr/>
            </p:nvSpPr>
            <p:spPr bwMode="auto">
              <a:xfrm flipH="1">
                <a:off x="6040" y="6206"/>
                <a:ext cx="9" cy="36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776" name="Rectangle 8"/>
              <p:cNvSpPr>
                <a:spLocks noChangeArrowheads="1"/>
              </p:cNvSpPr>
              <p:nvPr/>
            </p:nvSpPr>
            <p:spPr bwMode="auto">
              <a:xfrm>
                <a:off x="2726" y="5591"/>
                <a:ext cx="2314" cy="62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8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Регулирование информационных потоков</a:t>
                </a:r>
                <a:endParaRPr kumimoji="0" lang="ru-RU" sz="2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777" name="Rectangle 9"/>
              <p:cNvSpPr>
                <a:spLocks noChangeArrowheads="1"/>
              </p:cNvSpPr>
              <p:nvPr/>
            </p:nvSpPr>
            <p:spPr bwMode="auto">
              <a:xfrm>
                <a:off x="3195" y="6820"/>
                <a:ext cx="2127" cy="60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Использование систем сбора предложений</a:t>
                </a:r>
                <a:endPara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778" name="Rectangle 10"/>
              <p:cNvSpPr>
                <a:spLocks noChangeArrowheads="1"/>
              </p:cNvSpPr>
              <p:nvPr/>
            </p:nvSpPr>
            <p:spPr bwMode="auto">
              <a:xfrm>
                <a:off x="5300" y="5587"/>
                <a:ext cx="1565" cy="62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Система обратной связи</a:t>
                </a:r>
                <a:endPara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779" name="Rectangle 11"/>
              <p:cNvSpPr>
                <a:spLocks noChangeArrowheads="1"/>
              </p:cNvSpPr>
              <p:nvPr/>
            </p:nvSpPr>
            <p:spPr bwMode="auto">
              <a:xfrm>
                <a:off x="6398" y="6798"/>
                <a:ext cx="2759" cy="62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Применение современных информационных технологий</a:t>
                </a:r>
                <a:endPara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780" name="Rectangle 12"/>
              <p:cNvSpPr>
                <a:spLocks noChangeArrowheads="1"/>
              </p:cNvSpPr>
              <p:nvPr/>
            </p:nvSpPr>
            <p:spPr bwMode="auto">
              <a:xfrm>
                <a:off x="7116" y="5579"/>
                <a:ext cx="2376" cy="64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Практика информационных сообщений</a:t>
                </a:r>
                <a:endPara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781" name="Line 13"/>
              <p:cNvSpPr>
                <a:spLocks noChangeShapeType="1"/>
              </p:cNvSpPr>
              <p:nvPr/>
            </p:nvSpPr>
            <p:spPr bwMode="auto">
              <a:xfrm>
                <a:off x="4435" y="6228"/>
                <a:ext cx="327" cy="9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782" name="Line 14"/>
              <p:cNvSpPr>
                <a:spLocks noChangeShapeType="1"/>
              </p:cNvSpPr>
              <p:nvPr/>
            </p:nvSpPr>
            <p:spPr bwMode="auto">
              <a:xfrm flipH="1" flipV="1">
                <a:off x="6685" y="6677"/>
                <a:ext cx="731" cy="1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32783" name="Rectangle 15"/>
            <p:cNvSpPr>
              <a:spLocks noChangeArrowheads="1"/>
            </p:cNvSpPr>
            <p:nvPr/>
          </p:nvSpPr>
          <p:spPr bwMode="auto">
            <a:xfrm>
              <a:off x="4170" y="6359"/>
              <a:ext cx="3578" cy="318"/>
            </a:xfrm>
            <a:prstGeom prst="rect">
              <a:avLst/>
            </a:prstGeom>
            <a:solidFill>
              <a:srgbClr val="FFFFFF"/>
            </a:solidFill>
            <a:ln w="22225" cmpd="thinThick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Пути улучшения коммуникаций в организациях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1619672" y="5877272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Пути улучшения коммуникаций в организациях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Рабочий стол\фон главнCorelDRAW X4 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4329114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Impact" pitchFamily="34" charset="0"/>
              </a:rPr>
              <a:t>План </a:t>
            </a:r>
            <a:r>
              <a:rPr lang="ru-RU" dirty="0" smtClean="0">
                <a:solidFill>
                  <a:schemeClr val="bg1"/>
                </a:solidFill>
                <a:latin typeface="Impact" pitchFamily="34" charset="0"/>
              </a:rPr>
              <a:t>занятия: </a:t>
            </a:r>
            <a:endParaRPr lang="ru-RU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2071678"/>
            <a:ext cx="5072098" cy="4000528"/>
          </a:xfrm>
        </p:spPr>
        <p:txBody>
          <a:bodyPr>
            <a:normAutofit/>
          </a:bodyPr>
          <a:lstStyle/>
          <a:p>
            <a:pPr algn="r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3" action="ppaction://hlinksldjump"/>
              </a:rPr>
              <a:t>Понятие коммуникации</a:t>
            </a: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r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4" action="ppaction://hlinksldjump"/>
              </a:rPr>
              <a:t> Основные термины </a:t>
            </a: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  <a:hlinkClick r:id="rId5" action="ppaction://hlinksldjump"/>
            </a:endParaRPr>
          </a:p>
          <a:p>
            <a:pPr algn="r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4" action="ppaction://hlinksldjump"/>
              </a:rPr>
              <a:t>Виды коммуникации</a:t>
            </a: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57188" indent="-357188" algn="r">
              <a:buFont typeface="Wingdings" pitchFamily="2" charset="2"/>
              <a:buChar char="ü"/>
              <a:tabLst>
                <a:tab pos="357188" algn="l"/>
              </a:tabLst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5" action="ppaction://hlinksldjump"/>
              </a:rPr>
              <a:t>Модель процесса      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5" action="ppaction://hlinksldjump"/>
              </a:rPr>
              <a:t>коммуникации</a:t>
            </a:r>
          </a:p>
          <a:p>
            <a:pPr marL="357188" indent="-357188" algn="r">
              <a:buFont typeface="Wingdings" pitchFamily="2" charset="2"/>
              <a:buChar char="ü"/>
              <a:tabLst>
                <a:tab pos="357188" algn="l"/>
              </a:tabLst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5" action="ppaction://hlinksldjump"/>
              </a:rPr>
              <a:t>Коммуникационные сети и роли</a:t>
            </a: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hlinkClick r:id="rId5" action="ppaction://hlinksldjump"/>
            </a:endParaRP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2051" name="Picture 3" descr="D:\клип арт\люди\AbleStock0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844824"/>
            <a:ext cx="4150515" cy="2767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Рабочий стол\фон главнCorelDRAW X4 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571744"/>
            <a:ext cx="8229600" cy="1928826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Спасибо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за  внимание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Администратор\Рабочий стол\фон главнCorelDRAW X4 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" y="285728"/>
            <a:ext cx="6715172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Impact" pitchFamily="34" charset="0"/>
              </a:rPr>
              <a:t>Понятие коммуникации</a:t>
            </a:r>
            <a:endParaRPr lang="ru-RU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5572164" cy="48577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Impact" pitchFamily="34" charset="0"/>
              </a:rPr>
              <a:t>Коммуникация</a:t>
            </a:r>
            <a:r>
              <a:rPr lang="ru-RU" dirty="0" smtClean="0"/>
              <a:t> – </a:t>
            </a:r>
            <a:r>
              <a:rPr lang="ru-RU" dirty="0" smtClean="0">
                <a:latin typeface="+mj-lt"/>
              </a:rPr>
              <a:t>это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dirty="0" smtClean="0">
                <a:latin typeface="+mj-lt"/>
              </a:rPr>
              <a:t> общение людей в процессе  совместной деятельности: обмен идеями, мыслями, информацией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dirty="0" smtClean="0">
                <a:latin typeface="+mj-lt"/>
              </a:rPr>
              <a:t> сложный процесс, состоящий из взаимосвязанных шагов, необходимых, чтобы сделать мысли одного человека понятными другим</a:t>
            </a:r>
            <a:endParaRPr lang="ru-RU" dirty="0">
              <a:latin typeface="+mj-lt"/>
            </a:endParaRPr>
          </a:p>
        </p:txBody>
      </p:sp>
      <p:pic>
        <p:nvPicPr>
          <p:cNvPr id="3075" name="Picture 3" descr="D:\клип арт\люди\Копия AbleStock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214554"/>
            <a:ext cx="2517778" cy="3765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148064" y="1500174"/>
            <a:ext cx="3710192" cy="2216858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и коммуникация </a:t>
            </a:r>
            <a:r>
              <a:rPr lang="ru-RU" sz="2400" dirty="0" smtClean="0"/>
              <a:t>– это ключевые моменты вся кого процесса управления и общественных </a:t>
            </a:r>
            <a:r>
              <a:rPr lang="ru-RU" sz="2400" dirty="0" smtClean="0"/>
              <a:t>отношений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</a:t>
            </a:r>
            <a:r>
              <a:rPr lang="ru-RU" sz="2400" dirty="0" smtClean="0"/>
              <a:t>Менеджеры  проводят около 80% времени за чтением, телефонными переговорами, на совещаниях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 bwMode="auto">
          <a:xfrm>
            <a:off x="0" y="620688"/>
            <a:ext cx="493204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0"/>
            <a:ext cx="3997108" cy="128586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и коммуникация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Рабочий стол\фон главнCorelDRAW X4 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676456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Impact" pitchFamily="34" charset="0"/>
              </a:rPr>
              <a:t>Основные </a:t>
            </a:r>
            <a:r>
              <a:rPr lang="ru-RU" dirty="0" smtClean="0">
                <a:solidFill>
                  <a:schemeClr val="bg1"/>
                </a:solidFill>
                <a:latin typeface="Impact" pitchFamily="34" charset="0"/>
              </a:rPr>
              <a:t>термины и понятия</a:t>
            </a:r>
            <a:endParaRPr lang="ru-RU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78634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коммуникационный процесс </a:t>
            </a:r>
            <a:r>
              <a:rPr lang="ru-RU" sz="2600" dirty="0" smtClean="0"/>
              <a:t>– это обмен информацией между двумя или более людьми, обеспечивающий понимание информации, являющейся предметом общения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отправитель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dirty="0" smtClean="0"/>
              <a:t>- лицо, генерирующее идеи или собирающее информацию и передающее ее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кодирование</a:t>
            </a:r>
            <a:r>
              <a:rPr lang="ru-RU" sz="2600" dirty="0" smtClean="0"/>
              <a:t> – перевод идеи (информации) в символы </a:t>
            </a:r>
          </a:p>
          <a:p>
            <a:pPr lvl="0"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 сообщение </a:t>
            </a:r>
            <a:r>
              <a:rPr lang="ru-RU" sz="2600" dirty="0" smtClean="0"/>
              <a:t>- информация,                                        закодированная с помощью                                                    символов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канал</a:t>
            </a:r>
            <a:r>
              <a:rPr lang="ru-RU" sz="2600" dirty="0" smtClean="0"/>
              <a:t> - средство передачи                                                  информации</a:t>
            </a:r>
          </a:p>
          <a:p>
            <a:pPr>
              <a:buFont typeface="Wingdings" pitchFamily="2" charset="2"/>
              <a:buChar char="ü"/>
            </a:pPr>
            <a:endParaRPr lang="ru-RU" sz="2600" dirty="0" smtClean="0"/>
          </a:p>
          <a:p>
            <a:pPr>
              <a:buFont typeface="Wingdings" pitchFamily="2" charset="2"/>
              <a:buChar char="ü"/>
            </a:pPr>
            <a:endParaRPr lang="ru-RU" sz="2600" dirty="0" smtClean="0"/>
          </a:p>
          <a:p>
            <a:pPr>
              <a:buFont typeface="Wingdings" pitchFamily="2" charset="2"/>
              <a:buChar char="ü"/>
            </a:pPr>
            <a:endParaRPr lang="ru-RU" sz="2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8436" name="Picture 4" descr="C:\Documents and Settings\Admin\Рабочий стол\j02894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000504"/>
            <a:ext cx="3321469" cy="2181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Рабочий стол\фон главнCorelDRAW X4 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642926"/>
            <a:ext cx="6143668" cy="1428752"/>
          </a:xfrm>
        </p:spPr>
        <p:txBody>
          <a:bodyPr>
            <a:noAutofit/>
          </a:bodyPr>
          <a:lstStyle/>
          <a:p>
            <a:pPr lvl="0"/>
            <a:r>
              <a:rPr lang="ru-RU" dirty="0" smtClean="0">
                <a:solidFill>
                  <a:schemeClr val="bg1"/>
                </a:solidFill>
                <a:latin typeface="Impact" pitchFamily="34" charset="0"/>
              </a:rPr>
              <a:t>Основные термины</a:t>
            </a:r>
            <a:br>
              <a:rPr lang="ru-RU" dirty="0" smtClean="0">
                <a:solidFill>
                  <a:schemeClr val="bg1"/>
                </a:solidFill>
                <a:latin typeface="Impact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571504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dirty="0" smtClean="0"/>
          </a:p>
          <a:p>
            <a:pPr lvl="0" algn="r"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декодирование </a:t>
            </a:r>
            <a:r>
              <a:rPr lang="ru-RU" sz="2600" dirty="0" smtClean="0"/>
              <a:t>– перевод символов                   сообщения в информацию,                                           понятную получателю</a:t>
            </a:r>
          </a:p>
          <a:p>
            <a:pPr algn="r"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 получатель </a:t>
            </a:r>
            <a:r>
              <a:rPr lang="ru-RU" sz="2600" dirty="0" smtClean="0"/>
              <a:t>- лицо, которому                                предназначена информация                                                               и которое интерпретирует ее</a:t>
            </a:r>
          </a:p>
          <a:p>
            <a:pPr algn="r"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 шумы </a:t>
            </a:r>
            <a:r>
              <a:rPr lang="ru-RU" sz="2600" dirty="0" smtClean="0"/>
              <a:t>– различные барьеры,                                         искажающие информацию</a:t>
            </a:r>
          </a:p>
          <a:p>
            <a:pPr algn="r"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 обратная связь </a:t>
            </a:r>
            <a:r>
              <a:rPr lang="ru-RU" sz="2600" dirty="0" smtClean="0"/>
              <a:t>– реакция на поступившую информацию, свидетельствующая о мере понимания сообщения и доверия к нему</a:t>
            </a:r>
          </a:p>
          <a:p>
            <a:pPr lvl="0">
              <a:buFont typeface="Wingdings" pitchFamily="2" charset="2"/>
              <a:buChar char="ü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28604"/>
            <a:ext cx="55721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pic>
        <p:nvPicPr>
          <p:cNvPr id="19458" name="Picture 2" descr="C:\Documents and Settings\Admin\Рабочий стол\люди\AbleStock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85992"/>
            <a:ext cx="364333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Администратор\Рабочий стол\фон главнCorelDRAW X4 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755576" y="819150"/>
            <a:ext cx="7488932" cy="5490170"/>
            <a:chOff x="3600" y="720"/>
            <a:chExt cx="6543" cy="4464"/>
          </a:xfrm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4464" y="720"/>
              <a:ext cx="4176" cy="432"/>
            </a:xfrm>
            <a:prstGeom prst="rect">
              <a:avLst/>
            </a:prstGeom>
            <a:solidFill>
              <a:srgbClr val="FFFFFF"/>
            </a:solidFill>
            <a:ln w="57150" cmpd="thinThick">
              <a:solidFill>
                <a:srgbClr val="3399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Основные виды коммуникаций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3600" y="1584"/>
              <a:ext cx="2454" cy="864"/>
            </a:xfrm>
            <a:prstGeom prst="rect">
              <a:avLst/>
            </a:prstGeom>
            <a:solidFill>
              <a:srgbClr val="FFFFFF"/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Коммуникации между организацией и внешней средой</a:t>
              </a:r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7488" y="1584"/>
              <a:ext cx="2160" cy="864"/>
            </a:xfrm>
            <a:prstGeom prst="rect">
              <a:avLst/>
            </a:prstGeom>
            <a:solidFill>
              <a:srgbClr val="FFFFFF"/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Коммуникации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внутри организации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4176" y="2592"/>
              <a:ext cx="216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с потребителями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4176" y="3168"/>
              <a:ext cx="216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с поставщиками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4176" y="3744"/>
              <a:ext cx="2381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ru-RU" sz="2400" dirty="0" smtClean="0">
                  <a:latin typeface="Calibri" pitchFamily="34" charset="0"/>
                </a:rPr>
                <a:t>с</a:t>
              </a: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органами власти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4176" y="4320"/>
              <a:ext cx="2381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коммерческими посредниками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7920" y="2592"/>
              <a:ext cx="216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вертикальные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7920" y="4752"/>
              <a:ext cx="216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неформальные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7920" y="3744"/>
              <a:ext cx="2223" cy="86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руководитель – подчиненный - рабочая группа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7920" y="3168"/>
              <a:ext cx="216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горизонтальные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8" name="Line 14"/>
            <p:cNvSpPr>
              <a:spLocks noChangeShapeType="1"/>
            </p:cNvSpPr>
            <p:nvPr/>
          </p:nvSpPr>
          <p:spPr bwMode="auto">
            <a:xfrm>
              <a:off x="4752" y="1296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9" name="Line 15"/>
            <p:cNvSpPr>
              <a:spLocks noChangeShapeType="1"/>
            </p:cNvSpPr>
            <p:nvPr/>
          </p:nvSpPr>
          <p:spPr bwMode="auto">
            <a:xfrm>
              <a:off x="8064" y="1296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0" name="Line 16"/>
            <p:cNvSpPr>
              <a:spLocks noChangeShapeType="1"/>
            </p:cNvSpPr>
            <p:nvPr/>
          </p:nvSpPr>
          <p:spPr bwMode="auto">
            <a:xfrm>
              <a:off x="3888" y="2448"/>
              <a:ext cx="0" cy="21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1" name="Line 17"/>
            <p:cNvSpPr>
              <a:spLocks noChangeShapeType="1"/>
            </p:cNvSpPr>
            <p:nvPr/>
          </p:nvSpPr>
          <p:spPr bwMode="auto">
            <a:xfrm>
              <a:off x="7776" y="2448"/>
              <a:ext cx="0" cy="24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>
              <a:off x="3888" y="2736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3888" y="3312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3888" y="3888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3888" y="4608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7776" y="2880"/>
              <a:ext cx="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>
              <a:off x="7776" y="3312"/>
              <a:ext cx="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>
              <a:off x="7776" y="4176"/>
              <a:ext cx="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7776" y="4896"/>
              <a:ext cx="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Рабочий стол\фон главнCorelDRAW X4 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9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Виды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  коммуникации</a:t>
            </a:r>
            <a:endParaRPr lang="ru-RU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14414" y="2000240"/>
            <a:ext cx="2428892" cy="9286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Вертикальные коммуникации</a:t>
            </a:r>
            <a:endParaRPr lang="ru-RU" sz="2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57290" y="3143248"/>
            <a:ext cx="2214578" cy="30003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коммуникации, переходящие с уровня  на уровень внутри организации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smtClean="0"/>
              <a:t>(восходящие  и нисходящие)</a:t>
            </a:r>
            <a:endParaRPr lang="ru-RU" sz="2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57818" y="2000240"/>
            <a:ext cx="2500330" cy="9286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Горизонтальные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коммуникации</a:t>
            </a:r>
            <a:endParaRPr lang="ru-RU" sz="2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00694" y="3143248"/>
            <a:ext cx="2214578" cy="30003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коммуникации, проходящие между внутренними подразделениями организации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Рабочий стол\фон главнCorelDRAW X4 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9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Виды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  коммуникации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785926"/>
            <a:ext cx="2857520" cy="4857784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28" y="2071678"/>
            <a:ext cx="2428892" cy="9286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Формальные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коммуникации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0694" y="2071678"/>
            <a:ext cx="2428892" cy="9286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Неформальные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коммуникации</a:t>
            </a:r>
            <a:endParaRPr lang="ru-RU" sz="2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71604" y="3214686"/>
            <a:ext cx="2214578" cy="30003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коммуникации, отражающие связи, необходимые для выполнения функций, полномочий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43570" y="3214686"/>
            <a:ext cx="2214578" cy="30003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 smtClean="0"/>
              <a:t>коммуникации возникают в процессе человеческого общения по различным интересам (канал слухов)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94429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309</TotalTime>
  <Words>725</Words>
  <Application>Microsoft Office PowerPoint</Application>
  <PresentationFormat>Экран (4:3)</PresentationFormat>
  <Paragraphs>150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Коммуникации в менеджменте</vt:lpstr>
      <vt:lpstr>План занятия: </vt:lpstr>
      <vt:lpstr>Понятие коммуникации</vt:lpstr>
      <vt:lpstr>Информация и коммуникация</vt:lpstr>
      <vt:lpstr>Основные термины и понятия</vt:lpstr>
      <vt:lpstr>Основные термины </vt:lpstr>
      <vt:lpstr>Слайд 7</vt:lpstr>
      <vt:lpstr>Виды  коммуникации</vt:lpstr>
      <vt:lpstr>Виды  коммуникации</vt:lpstr>
      <vt:lpstr>Виды  коммуникации</vt:lpstr>
      <vt:lpstr>Виды  коммуникации</vt:lpstr>
      <vt:lpstr>Слайд 12</vt:lpstr>
      <vt:lpstr>Модель процесса коммуникации</vt:lpstr>
      <vt:lpstr>Коммуникационные сети</vt:lpstr>
      <vt:lpstr>Слайд 15</vt:lpstr>
      <vt:lpstr>Слайд 16</vt:lpstr>
      <vt:lpstr>Слайд 17</vt:lpstr>
      <vt:lpstr>Слайд 18</vt:lpstr>
      <vt:lpstr>Слайд 19</vt:lpstr>
      <vt:lpstr>Спасибо  за 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Коммуникация </dc:title>
  <cp:lastModifiedBy>Пользователь</cp:lastModifiedBy>
  <cp:revision>36</cp:revision>
  <dcterms:modified xsi:type="dcterms:W3CDTF">2011-12-18T13:44:52Z</dcterms:modified>
</cp:coreProperties>
</file>